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3" r:id="rId5"/>
    <p:sldId id="259" r:id="rId6"/>
    <p:sldId id="261" r:id="rId7"/>
    <p:sldId id="262" r:id="rId8"/>
    <p:sldId id="266" r:id="rId9"/>
    <p:sldId id="265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85087"/>
  </p:normalViewPr>
  <p:slideViewPr>
    <p:cSldViewPr snapToGrid="0" snapToObjects="1">
      <p:cViewPr varScale="1">
        <p:scale>
          <a:sx n="110" d="100"/>
          <a:sy n="110" d="100"/>
        </p:scale>
        <p:origin x="9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C8EFD0-06C0-8742-ADFB-796B660B8056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F7884C-9962-A349-A252-3F3AEFE1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95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</a:t>
            </a:r>
            <a:r>
              <a:rPr lang="en-US" dirty="0" err="1"/>
              <a:t>IjVLhoyfGAM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14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693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19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/Jz_R6MJ_WIY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682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http://</a:t>
            </a:r>
            <a:r>
              <a:rPr lang="en-US" dirty="0" err="1"/>
              <a:t>compeau.cbd.cmu.edu</a:t>
            </a:r>
            <a:r>
              <a:rPr lang="en-US" dirty="0"/>
              <a:t>/programming-for-lovers/chapter-1-finding-replication-origins-in-bacterial-genomes/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755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758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DeborahPerez</a:t>
            </a:r>
            <a:r>
              <a:rPr lang="en-US" dirty="0"/>
              <a:t>/</a:t>
            </a:r>
            <a:r>
              <a:rPr lang="en-US" dirty="0" err="1"/>
              <a:t>UCSanDiegoBioinformaticsI</a:t>
            </a:r>
            <a:r>
              <a:rPr lang="en-US" dirty="0"/>
              <a:t>/blob/master/</a:t>
            </a:r>
            <a:r>
              <a:rPr lang="en-US" dirty="0" err="1"/>
              <a:t>frequentwords.py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37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DeborahPerez</a:t>
            </a:r>
            <a:r>
              <a:rPr lang="en-US" dirty="0"/>
              <a:t>/</a:t>
            </a:r>
            <a:r>
              <a:rPr lang="en-US" dirty="0" err="1"/>
              <a:t>UCSanDiegoBioinformaticsI</a:t>
            </a:r>
            <a:r>
              <a:rPr lang="en-US" dirty="0"/>
              <a:t>/blob/master/</a:t>
            </a:r>
            <a:r>
              <a:rPr lang="en-US" dirty="0" err="1"/>
              <a:t>ReverseComplement.py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874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284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030D-AA31-FD4C-926D-500293AEA2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7EC10C-E331-C84F-8241-12172DCF4B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834A1-AC1C-3F40-A294-612E641A0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9F735-AAFC-0843-8796-AE16093B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F0A2C-2CF0-F445-9394-F9E254852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46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9EFBF-8BE1-9D46-B50A-4182F2C87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06F6C7-6162-2845-BE91-89524DBA15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3CB82-5A93-B249-8DC6-5CF03C371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2C24B-6062-E84F-AFA8-3C03D8B37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D3622-89B0-A543-98F3-472B9AB87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331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1A5DB7-1CAA-C040-8193-2EB28CB116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987FD-1F43-EB41-8E90-E97E1DB72B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2E020-32B4-4E44-842F-AE3AA641C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5B2EC-0833-2342-9CA3-70E3AF036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52C10-2A36-674A-B4CA-083AEFD1E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43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29886-07C5-6A4A-A087-B2823AE7A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02AFB-4F0C-A64C-B4B6-2FB5805E4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DB07E-1DA8-9E4D-A6F6-9CAE55C97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02B9A-0BEE-FE47-8ABF-D7CDBB1D2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BB9B5-D932-AB4D-9463-37A698CF4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70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4F515-5328-984A-8172-7288151A4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9E1A-608E-FF48-B7F8-EEA6482E4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3EBE9-2472-614A-9F12-CC02A208E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A57E5-AFCC-2942-A5CF-0F4CBA482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19600-D150-5E48-B347-51145C9EE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518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D0795-DBAA-5948-BCDC-BF108EADE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5B913-454D-614E-A7FE-9ED16AC4C7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682AD3-5354-6344-8D8A-DCF4E4469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3C4DD3-99FD-7F49-BDD6-DBDD20837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7728E-A041-CB49-A5C7-B700022B7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F0221-F98F-4141-8E8E-E0E4B8C16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89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1D17C-A9FC-FF47-9218-FB5974017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E3901-8DE0-5948-BF32-45E0A6CD0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B8FDB-2DEA-2F45-93C1-7C714F1BD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425467-1FA6-0341-B053-F1FFC99308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9D6BC4-C9FE-8945-A486-E1D10AD089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E5E4F-30B2-8243-977A-A767DB467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78A647-4613-9747-BB46-46DBD3514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E73680-13C4-3F42-B605-036B0F999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44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DE776-8198-644E-9AAB-5B501158E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EAAD18-93DD-9B4E-9233-6ADF9F4A5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13B610-5494-5646-AF1D-68C4CEF41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50785-A84F-2E46-85CD-59F76C7F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39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45F2CA-7EB6-9749-8297-B26427256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B3B0D-2076-A947-8A38-4C39F9EAA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B4925-D652-E04C-A80A-34EE6DC11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180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61D06-C5E9-8F4C-89D9-AEA0A3E5E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9C624-EBBA-494C-AF51-5A819788F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E2FD11-1547-5F4D-B494-50C3EE2A3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41A27-3776-2D47-B533-2B26427E4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F4ECF-2AA7-4945-A1C3-70C185E62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70D94-D459-F54B-A5FB-2BC31A4ED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667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5CE65-C54B-1B4E-8269-FA99BC454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094238-749C-A440-ADA5-5BA1F3D1EC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67DE8B-7E5F-0F44-B563-E8D56501F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87071D-E4B4-3440-AB8B-9D905D4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61D616-0234-E840-BCE1-65606B525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65F4AC-286A-DF43-B852-503C4114A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3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F0B2DF-900F-DD48-B4C7-CC256D4A1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583AFA-36F9-7E4B-8D51-BF0DBEC43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8E4C1-8003-4D41-AC16-714CB8372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1E3EF5-4066-5948-9A16-A4D410285675}" type="datetimeFigureOut">
              <a:rPr lang="en-US" smtClean="0"/>
              <a:t>10/17/20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C6C505-6B02-2245-8C55-A1C4AB22C8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4D85E-07A1-E34C-8228-A8C88FA6A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04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E59AC-AA4B-A844-AA5C-9CDF9219FE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Bioinformatic Algorithms Using F#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DABBE-F5B9-304C-8A1A-D23A47D6C1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Jamie Dixon</a:t>
            </a:r>
          </a:p>
          <a:p>
            <a:r>
              <a:rPr lang="en-US" dirty="0"/>
              <a:t>F# </a:t>
            </a:r>
            <a:r>
              <a:rPr lang="en-US" dirty="0" err="1"/>
              <a:t>eXchange</a:t>
            </a:r>
            <a:endParaRPr lang="en-US" dirty="0"/>
          </a:p>
          <a:p>
            <a:r>
              <a:rPr lang="en-US" dirty="0"/>
              <a:t>21 October 2020</a:t>
            </a:r>
          </a:p>
        </p:txBody>
      </p:sp>
    </p:spTree>
    <p:extLst>
      <p:ext uri="{BB962C8B-B14F-4D97-AF65-F5344CB8AC3E}">
        <p14:creationId xmlns:p14="http://schemas.microsoft.com/office/powerpoint/2010/main" val="114417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C43EE-DE40-A04B-9C9D-BBA4FEA3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Count: Imperative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77C89-16F8-674B-810D-B04800026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5398"/>
            <a:ext cx="5315466" cy="32900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/>
              <a:t>PatternCount</a:t>
            </a:r>
            <a:r>
              <a:rPr lang="en-US" sz="2400" dirty="0"/>
              <a:t>(</a:t>
            </a:r>
            <a:r>
              <a:rPr lang="en-US" sz="2400" i="1" dirty="0"/>
              <a:t>pattern</a:t>
            </a:r>
            <a:r>
              <a:rPr lang="en-US" sz="2400" dirty="0"/>
              <a:t>, </a:t>
            </a:r>
            <a:r>
              <a:rPr lang="en-US" sz="2400" i="1" dirty="0"/>
              <a:t>text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/>
              <a:t>count </a:t>
            </a:r>
            <a:r>
              <a:rPr lang="en-US" sz="2400" dirty="0"/>
              <a:t>← 0 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/>
              <a:t>n </a:t>
            </a:r>
            <a:r>
              <a:rPr lang="en-US" sz="2400" dirty="0"/>
              <a:t>← </a:t>
            </a:r>
            <a:r>
              <a:rPr lang="en-US" sz="2400" b="1" dirty="0" err="1"/>
              <a:t>len</a:t>
            </a:r>
            <a:r>
              <a:rPr lang="en-US" sz="2400" dirty="0"/>
              <a:t>(</a:t>
            </a:r>
            <a:r>
              <a:rPr lang="en-US" sz="2400" i="1" dirty="0"/>
              <a:t>text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/>
              <a:t>k </a:t>
            </a:r>
            <a:r>
              <a:rPr lang="en-US" sz="2400" dirty="0"/>
              <a:t>← </a:t>
            </a:r>
            <a:r>
              <a:rPr lang="en-US" sz="2400" b="1" dirty="0" err="1"/>
              <a:t>len</a:t>
            </a:r>
            <a:r>
              <a:rPr lang="en-US" sz="2400" dirty="0"/>
              <a:t>(</a:t>
            </a:r>
            <a:r>
              <a:rPr lang="en-US" sz="2400" i="1" dirty="0"/>
              <a:t>pattern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b="1" dirty="0"/>
              <a:t>for </a:t>
            </a:r>
            <a:r>
              <a:rPr lang="en-US" sz="2400" dirty="0"/>
              <a:t>every integer </a:t>
            </a:r>
            <a:r>
              <a:rPr lang="en-US" sz="2400" i="1" dirty="0" err="1"/>
              <a:t>i</a:t>
            </a:r>
            <a:r>
              <a:rPr lang="en-US" sz="2400" i="1" dirty="0"/>
              <a:t> </a:t>
            </a:r>
            <a:r>
              <a:rPr lang="en-US" sz="2400" dirty="0"/>
              <a:t>between 0 and </a:t>
            </a:r>
            <a:r>
              <a:rPr lang="en-US" sz="2400" i="1" dirty="0"/>
              <a:t>n </a:t>
            </a:r>
            <a:r>
              <a:rPr lang="en-US" sz="2400" dirty="0"/>
              <a:t>− </a:t>
            </a:r>
            <a:r>
              <a:rPr lang="en-US" sz="2400" i="1" dirty="0"/>
              <a:t>k</a:t>
            </a:r>
            <a:br>
              <a:rPr lang="en-US" sz="2400" dirty="0"/>
            </a:br>
            <a:r>
              <a:rPr lang="en-US" sz="2400" dirty="0"/>
              <a:t>        </a:t>
            </a:r>
            <a:r>
              <a:rPr lang="en-US" sz="2400" b="1" dirty="0"/>
              <a:t>if </a:t>
            </a:r>
            <a:r>
              <a:rPr lang="en-US" sz="2400" i="1" dirty="0"/>
              <a:t>text</a:t>
            </a:r>
            <a:r>
              <a:rPr lang="en-US" sz="2400" dirty="0"/>
              <a:t>[</a:t>
            </a:r>
            <a:r>
              <a:rPr lang="en-US" sz="2400" i="1" dirty="0" err="1"/>
              <a:t>i</a:t>
            </a:r>
            <a:r>
              <a:rPr lang="en-US" sz="2400" dirty="0"/>
              <a:t>, </a:t>
            </a:r>
            <a:r>
              <a:rPr lang="en-US" sz="2400" i="1" dirty="0" err="1"/>
              <a:t>i</a:t>
            </a:r>
            <a:r>
              <a:rPr lang="en-US" sz="2400" i="1" dirty="0"/>
              <a:t> </a:t>
            </a:r>
            <a:r>
              <a:rPr lang="en-US" sz="2400" dirty="0"/>
              <a:t>+ </a:t>
            </a:r>
            <a:r>
              <a:rPr lang="en-US" sz="2400" i="1" dirty="0"/>
              <a:t>k</a:t>
            </a:r>
            <a:r>
              <a:rPr lang="en-US" sz="2400" dirty="0"/>
              <a:t>] = </a:t>
            </a:r>
            <a:r>
              <a:rPr lang="en-US" sz="2400" i="1" dirty="0"/>
              <a:t>pattern</a:t>
            </a:r>
            <a:br>
              <a:rPr lang="en-US" sz="2400" dirty="0"/>
            </a:br>
            <a:r>
              <a:rPr lang="en-US" sz="2400" dirty="0"/>
              <a:t>        </a:t>
            </a:r>
            <a:r>
              <a:rPr lang="en-US" sz="2400" i="1" dirty="0"/>
              <a:t>count </a:t>
            </a:r>
            <a:r>
              <a:rPr lang="en-US" sz="2400" dirty="0"/>
              <a:t>← </a:t>
            </a:r>
            <a:r>
              <a:rPr lang="en-US" sz="2400" i="1" dirty="0"/>
              <a:t>count </a:t>
            </a:r>
            <a:r>
              <a:rPr lang="en-US" sz="2400" dirty="0"/>
              <a:t>+ 1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b="1" dirty="0"/>
              <a:t>return </a:t>
            </a:r>
            <a:r>
              <a:rPr lang="en-US" sz="2400" i="1" dirty="0"/>
              <a:t>count</a:t>
            </a:r>
            <a:endParaRPr lang="en-US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61D079-1CCC-AC47-BBAF-80DF0A2076FA}"/>
              </a:ext>
            </a:extLst>
          </p:cNvPr>
          <p:cNvSpPr/>
          <p:nvPr/>
        </p:nvSpPr>
        <p:spPr>
          <a:xfrm>
            <a:off x="6153666" y="2093679"/>
            <a:ext cx="577430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def </a:t>
            </a:r>
            <a:r>
              <a:rPr lang="en-US" sz="2400" dirty="0" err="1"/>
              <a:t>PatternCount</a:t>
            </a:r>
            <a:r>
              <a:rPr lang="en-US" sz="2400" dirty="0"/>
              <a:t>(text, pattern):</a:t>
            </a:r>
          </a:p>
          <a:p>
            <a:r>
              <a:rPr lang="en-US" sz="2400" dirty="0"/>
              <a:t>    count = 0</a:t>
            </a:r>
          </a:p>
          <a:p>
            <a:r>
              <a:rPr lang="en-US" sz="2400" dirty="0"/>
              <a:t>    for </a:t>
            </a:r>
            <a:r>
              <a:rPr lang="en-US" sz="2400" dirty="0" err="1"/>
              <a:t>i</a:t>
            </a:r>
            <a:r>
              <a:rPr lang="en-US" sz="2400" dirty="0"/>
              <a:t> in range(0, </a:t>
            </a:r>
            <a:r>
              <a:rPr lang="en-US" sz="2400" dirty="0" err="1"/>
              <a:t>len</a:t>
            </a:r>
            <a:r>
              <a:rPr lang="en-US" sz="2400" dirty="0"/>
              <a:t>(text)-</a:t>
            </a:r>
            <a:r>
              <a:rPr lang="en-US" sz="2400" dirty="0" err="1"/>
              <a:t>len</a:t>
            </a:r>
            <a:r>
              <a:rPr lang="en-US" sz="2400" dirty="0"/>
              <a:t>(pattern)+1):</a:t>
            </a:r>
          </a:p>
          <a:p>
            <a:r>
              <a:rPr lang="en-US" sz="2400" dirty="0"/>
              <a:t>        if text[</a:t>
            </a:r>
            <a:r>
              <a:rPr lang="en-US" sz="2400" dirty="0" err="1"/>
              <a:t>i:len</a:t>
            </a:r>
            <a:r>
              <a:rPr lang="en-US" sz="2400" dirty="0"/>
              <a:t>(pattern)+</a:t>
            </a:r>
            <a:r>
              <a:rPr lang="en-US" sz="2400" dirty="0" err="1"/>
              <a:t>i</a:t>
            </a:r>
            <a:r>
              <a:rPr lang="en-US" sz="2400" dirty="0"/>
              <a:t>] == pattern:</a:t>
            </a:r>
          </a:p>
          <a:p>
            <a:r>
              <a:rPr lang="en-US" sz="2400" dirty="0"/>
              <a:t>            count =+</a:t>
            </a:r>
          </a:p>
          <a:p>
            <a:r>
              <a:rPr lang="en-US" sz="2400" dirty="0"/>
              <a:t>	return count</a:t>
            </a:r>
          </a:p>
        </p:txBody>
      </p:sp>
    </p:spTree>
    <p:extLst>
      <p:ext uri="{BB962C8B-B14F-4D97-AF65-F5344CB8AC3E}">
        <p14:creationId xmlns:p14="http://schemas.microsoft.com/office/powerpoint/2010/main" val="905195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4DA02-0DBA-6D4B-A78B-A58A4C0EC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Count: Functional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7AA10-B94D-394B-86BB-4F1D03E8B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159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let </a:t>
            </a:r>
            <a:r>
              <a:rPr lang="en-US" dirty="0" err="1"/>
              <a:t>patternCount</a:t>
            </a:r>
            <a:r>
              <a:rPr lang="en-US" dirty="0"/>
              <a:t> (</a:t>
            </a:r>
            <a:r>
              <a:rPr lang="en-US" dirty="0" err="1"/>
              <a:t>text:string</a:t>
            </a:r>
            <a:r>
              <a:rPr lang="en-US" dirty="0"/>
              <a:t>) (</a:t>
            </a:r>
            <a:r>
              <a:rPr lang="en-US" dirty="0" err="1"/>
              <a:t>pattern:string</a:t>
            </a:r>
            <a:r>
              <a:rPr lang="en-US" dirty="0"/>
              <a:t>) =</a:t>
            </a:r>
          </a:p>
          <a:p>
            <a:pPr marL="0" indent="0">
              <a:buNone/>
            </a:pPr>
            <a:r>
              <a:rPr lang="en-US" dirty="0"/>
              <a:t>	text 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Seq.windowed</a:t>
            </a:r>
            <a:r>
              <a:rPr lang="en-US" dirty="0"/>
              <a:t> </a:t>
            </a:r>
            <a:r>
              <a:rPr lang="en-US" dirty="0" err="1"/>
              <a:t>pattern.Length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Seq.map</a:t>
            </a:r>
            <a:r>
              <a:rPr lang="en-US" dirty="0"/>
              <a:t>(fun c -&gt; new string(c))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Seq.filter</a:t>
            </a:r>
            <a:r>
              <a:rPr lang="en-US" dirty="0"/>
              <a:t>(fun s -&gt; s = pattern)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Seq.length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659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02B40-7D3C-F540-BF6C-792248AC2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Frequent Words: Imperative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F712B-B351-1C4C-A9ED-93F1AA2A8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5597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900" b="1" dirty="0" err="1"/>
              <a:t>FrequentWords</a:t>
            </a:r>
            <a:r>
              <a:rPr lang="en-US" sz="1900" dirty="0"/>
              <a:t>(</a:t>
            </a:r>
            <a:r>
              <a:rPr lang="en-US" sz="1900" i="1" dirty="0"/>
              <a:t>Text</a:t>
            </a:r>
            <a:r>
              <a:rPr lang="en-US" sz="1900" dirty="0"/>
              <a:t>, </a:t>
            </a:r>
            <a:r>
              <a:rPr lang="en-US" sz="1900" i="1" dirty="0"/>
              <a:t>k</a:t>
            </a:r>
            <a:r>
              <a:rPr lang="en-US" sz="1900" dirty="0"/>
              <a:t>)</a:t>
            </a:r>
          </a:p>
          <a:p>
            <a:pPr marL="0" indent="0">
              <a:buNone/>
            </a:pPr>
            <a:r>
              <a:rPr lang="en-US" sz="1900" i="1" dirty="0"/>
              <a:t>    </a:t>
            </a:r>
            <a:r>
              <a:rPr lang="en-US" sz="1900" i="1" dirty="0" err="1"/>
              <a:t>FrequentPatterns</a:t>
            </a:r>
            <a:r>
              <a:rPr lang="en-US" sz="1900" dirty="0"/>
              <a:t> ← an empty set</a:t>
            </a:r>
          </a:p>
          <a:p>
            <a:pPr marL="0" indent="0">
              <a:buNone/>
            </a:pPr>
            <a:r>
              <a:rPr lang="en-US" sz="1900" i="1" dirty="0"/>
              <a:t>    Count</a:t>
            </a:r>
            <a:r>
              <a:rPr lang="en-US" sz="1900" dirty="0"/>
              <a:t> ← an array of length |</a:t>
            </a:r>
            <a:r>
              <a:rPr lang="en-US" sz="1900" i="1" dirty="0"/>
              <a:t>Text</a:t>
            </a:r>
            <a:r>
              <a:rPr lang="en-US" sz="1900" dirty="0"/>
              <a:t>|-</a:t>
            </a:r>
            <a:r>
              <a:rPr lang="en-US" sz="1900" i="1" dirty="0"/>
              <a:t>k</a:t>
            </a:r>
            <a:r>
              <a:rPr lang="en-US" sz="1900" dirty="0"/>
              <a:t>+1</a:t>
            </a:r>
          </a:p>
          <a:p>
            <a:pPr marL="0" indent="0">
              <a:buNone/>
            </a:pPr>
            <a:r>
              <a:rPr lang="en-US" sz="1900" b="1" dirty="0"/>
              <a:t>    for</a:t>
            </a:r>
            <a:r>
              <a:rPr lang="en-US" sz="1900" dirty="0"/>
              <a:t> </a:t>
            </a:r>
            <a:r>
              <a:rPr lang="en-US" sz="1900" i="1" dirty="0" err="1"/>
              <a:t>i</a:t>
            </a:r>
            <a:r>
              <a:rPr lang="en-US" sz="1900" dirty="0"/>
              <a:t> ← 0 to |</a:t>
            </a:r>
            <a:r>
              <a:rPr lang="en-US" sz="1900" i="1" dirty="0"/>
              <a:t>Text</a:t>
            </a:r>
            <a:r>
              <a:rPr lang="en-US" sz="1900" dirty="0"/>
              <a:t>| − </a:t>
            </a:r>
            <a:r>
              <a:rPr lang="en-US" sz="1900" i="1" dirty="0"/>
              <a:t>k</a:t>
            </a:r>
          </a:p>
          <a:p>
            <a:pPr marL="0" indent="0">
              <a:buNone/>
            </a:pPr>
            <a:r>
              <a:rPr lang="en-US" sz="1900" i="1" dirty="0"/>
              <a:t>          Pattern</a:t>
            </a:r>
            <a:r>
              <a:rPr lang="en-US" sz="1900" dirty="0"/>
              <a:t> ← </a:t>
            </a:r>
            <a:r>
              <a:rPr lang="en-US" sz="1900" i="1" dirty="0"/>
              <a:t>Text</a:t>
            </a:r>
            <a:r>
              <a:rPr lang="en-US" sz="1900" dirty="0"/>
              <a:t>(</a:t>
            </a:r>
            <a:r>
              <a:rPr lang="en-US" sz="1900" i="1" dirty="0" err="1"/>
              <a:t>i</a:t>
            </a:r>
            <a:r>
              <a:rPr lang="en-US" sz="1900" dirty="0"/>
              <a:t>, </a:t>
            </a:r>
            <a:r>
              <a:rPr lang="en-US" sz="1900" i="1" dirty="0"/>
              <a:t>k</a:t>
            </a:r>
            <a:r>
              <a:rPr lang="en-US" sz="1900" dirty="0"/>
              <a:t>)</a:t>
            </a:r>
          </a:p>
          <a:p>
            <a:pPr marL="0" indent="0">
              <a:buNone/>
            </a:pPr>
            <a:r>
              <a:rPr lang="en-US" sz="1900" i="1" dirty="0"/>
              <a:t>          Count</a:t>
            </a:r>
            <a:r>
              <a:rPr lang="en-US" sz="1900" dirty="0"/>
              <a:t>(</a:t>
            </a:r>
            <a:r>
              <a:rPr lang="en-US" sz="1900" i="1" dirty="0" err="1"/>
              <a:t>i</a:t>
            </a:r>
            <a:r>
              <a:rPr lang="en-US" sz="1900" dirty="0"/>
              <a:t>) ← </a:t>
            </a:r>
            <a:r>
              <a:rPr lang="en-US" sz="1900" b="1" dirty="0" err="1"/>
              <a:t>PatternCount</a:t>
            </a:r>
            <a:r>
              <a:rPr lang="en-US" sz="1900" dirty="0"/>
              <a:t>(</a:t>
            </a:r>
            <a:r>
              <a:rPr lang="en-US" sz="1900" i="1" dirty="0"/>
              <a:t>Text</a:t>
            </a:r>
            <a:r>
              <a:rPr lang="en-US" sz="1900" dirty="0"/>
              <a:t>, </a:t>
            </a:r>
            <a:r>
              <a:rPr lang="en-US" sz="1900" i="1" dirty="0"/>
              <a:t>Pattern</a:t>
            </a:r>
            <a:r>
              <a:rPr lang="en-US" sz="1900" dirty="0"/>
              <a:t>)</a:t>
            </a:r>
          </a:p>
          <a:p>
            <a:pPr marL="0" indent="0">
              <a:buNone/>
            </a:pPr>
            <a:r>
              <a:rPr lang="en-US" sz="1900" i="1" dirty="0"/>
              <a:t>          </a:t>
            </a:r>
            <a:r>
              <a:rPr lang="en-US" sz="1900" i="1" dirty="0" err="1"/>
              <a:t>maxCount</a:t>
            </a:r>
            <a:r>
              <a:rPr lang="en-US" sz="1900" dirty="0"/>
              <a:t> ← maximum value in array </a:t>
            </a:r>
            <a:r>
              <a:rPr lang="en-US" sz="1900" i="1" dirty="0"/>
              <a:t>Count</a:t>
            </a:r>
          </a:p>
          <a:p>
            <a:pPr marL="0" indent="0">
              <a:buNone/>
            </a:pPr>
            <a:r>
              <a:rPr lang="en-US" sz="1900" b="1" dirty="0"/>
              <a:t>     for</a:t>
            </a:r>
            <a:r>
              <a:rPr lang="en-US" sz="1900" dirty="0"/>
              <a:t> </a:t>
            </a:r>
            <a:r>
              <a:rPr lang="en-US" sz="1900" i="1" dirty="0" err="1"/>
              <a:t>i</a:t>
            </a:r>
            <a:r>
              <a:rPr lang="en-US" sz="1900" dirty="0"/>
              <a:t> ← 0 to |</a:t>
            </a:r>
            <a:r>
              <a:rPr lang="en-US" sz="1900" i="1" dirty="0"/>
              <a:t>Text</a:t>
            </a:r>
            <a:r>
              <a:rPr lang="en-US" sz="1900" dirty="0"/>
              <a:t>| − </a:t>
            </a:r>
            <a:r>
              <a:rPr lang="en-US" sz="1900" i="1" dirty="0"/>
              <a:t>k</a:t>
            </a:r>
            <a:br>
              <a:rPr lang="en-US" sz="1900" i="1" dirty="0"/>
            </a:br>
            <a:r>
              <a:rPr lang="en-US" sz="1900" i="1" dirty="0"/>
              <a:t>          </a:t>
            </a:r>
            <a:r>
              <a:rPr lang="en-US" sz="1900" b="1" dirty="0"/>
              <a:t>if</a:t>
            </a:r>
            <a:r>
              <a:rPr lang="en-US" sz="1900" dirty="0"/>
              <a:t> </a:t>
            </a:r>
            <a:r>
              <a:rPr lang="en-US" sz="1900" i="1" dirty="0"/>
              <a:t>Count</a:t>
            </a:r>
            <a:r>
              <a:rPr lang="en-US" sz="1900" dirty="0"/>
              <a:t>(</a:t>
            </a:r>
            <a:r>
              <a:rPr lang="en-US" sz="1900" i="1" dirty="0" err="1"/>
              <a:t>i</a:t>
            </a:r>
            <a:r>
              <a:rPr lang="en-US" sz="1900" dirty="0"/>
              <a:t>) = </a:t>
            </a:r>
            <a:r>
              <a:rPr lang="en-US" sz="1900" i="1" dirty="0" err="1"/>
              <a:t>maxCount</a:t>
            </a:r>
            <a:r>
              <a:rPr lang="en-US" sz="1900" i="1" dirty="0"/>
              <a:t> </a:t>
            </a:r>
          </a:p>
          <a:p>
            <a:pPr marL="0" indent="0">
              <a:buNone/>
            </a:pPr>
            <a:r>
              <a:rPr lang="en-US" sz="1900" dirty="0"/>
              <a:t>              add </a:t>
            </a:r>
            <a:r>
              <a:rPr lang="en-US" sz="1900" i="1" dirty="0"/>
              <a:t>Text</a:t>
            </a:r>
            <a:r>
              <a:rPr lang="en-US" sz="1900" dirty="0"/>
              <a:t>(</a:t>
            </a:r>
            <a:r>
              <a:rPr lang="en-US" sz="1900" i="1" dirty="0" err="1"/>
              <a:t>i</a:t>
            </a:r>
            <a:r>
              <a:rPr lang="en-US" sz="1900" dirty="0"/>
              <a:t>, </a:t>
            </a:r>
            <a:r>
              <a:rPr lang="en-US" sz="1900" i="1" dirty="0"/>
              <a:t>k</a:t>
            </a:r>
            <a:r>
              <a:rPr lang="en-US" sz="1900" dirty="0"/>
              <a:t>) to </a:t>
            </a:r>
            <a:r>
              <a:rPr lang="en-US" sz="1900" i="1" dirty="0" err="1"/>
              <a:t>FrequentPatterns</a:t>
            </a:r>
            <a:endParaRPr lang="en-US" sz="1900" i="1" dirty="0"/>
          </a:p>
          <a:p>
            <a:pPr marL="0" indent="0">
              <a:buNone/>
            </a:pPr>
            <a:r>
              <a:rPr lang="en-US" sz="1900" dirty="0"/>
              <a:t>      remove duplicates from </a:t>
            </a:r>
            <a:r>
              <a:rPr lang="en-US" sz="1900" i="1" dirty="0" err="1"/>
              <a:t>FrequentPatterns</a:t>
            </a:r>
            <a:r>
              <a:rPr lang="en-US" sz="1900" dirty="0"/>
              <a:t> </a:t>
            </a:r>
          </a:p>
          <a:p>
            <a:pPr marL="0" indent="0">
              <a:buNone/>
            </a:pPr>
            <a:r>
              <a:rPr lang="en-US" sz="1900" b="1" dirty="0"/>
              <a:t>      return</a:t>
            </a:r>
            <a:r>
              <a:rPr lang="en-US" sz="1900" dirty="0"/>
              <a:t> </a:t>
            </a:r>
            <a:r>
              <a:rPr lang="en-US" sz="1900" i="1" dirty="0" err="1"/>
              <a:t>FrequentPatterns</a:t>
            </a:r>
            <a:r>
              <a:rPr lang="en-US" sz="1900" dirty="0"/>
              <a:t> 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6BDF6F-3E49-1249-BF67-7D9A9F736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054" y="1553471"/>
            <a:ext cx="4440897" cy="489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16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47AB6-CE39-0B48-902D-8579FC3E3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Frequent Words: Functional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480-FC9D-C84C-A9BC-F9697111F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let </a:t>
            </a:r>
            <a:r>
              <a:rPr lang="en-US" dirty="0" err="1"/>
              <a:t>frequentWords</a:t>
            </a:r>
            <a:r>
              <a:rPr lang="en-US" dirty="0"/>
              <a:t> (</a:t>
            </a:r>
            <a:r>
              <a:rPr lang="en-US" dirty="0" err="1"/>
              <a:t>text:string</a:t>
            </a:r>
            <a:r>
              <a:rPr lang="en-US" dirty="0"/>
              <a:t>) (</a:t>
            </a:r>
            <a:r>
              <a:rPr lang="en-US" dirty="0" err="1"/>
              <a:t>k:int</a:t>
            </a:r>
            <a:r>
              <a:rPr lang="en-US" dirty="0"/>
              <a:t>) =</a:t>
            </a:r>
          </a:p>
          <a:p>
            <a:pPr marL="0" indent="0">
              <a:buNone/>
            </a:pPr>
            <a:r>
              <a:rPr lang="en-US" dirty="0"/>
              <a:t>	let </a:t>
            </a:r>
            <a:r>
              <a:rPr lang="en-US" dirty="0" err="1"/>
              <a:t>patternCounts</a:t>
            </a:r>
            <a:r>
              <a:rPr lang="en-US" dirty="0"/>
              <a:t> =</a:t>
            </a:r>
          </a:p>
          <a:p>
            <a:pPr marL="0" indent="0">
              <a:buNone/>
            </a:pPr>
            <a:r>
              <a:rPr lang="en-US" dirty="0"/>
              <a:t>		text</a:t>
            </a:r>
          </a:p>
          <a:p>
            <a:pPr marL="0" indent="0">
              <a:buNone/>
            </a:pPr>
            <a:r>
              <a:rPr lang="en-US" dirty="0"/>
              <a:t>		|&gt; </a:t>
            </a:r>
            <a:r>
              <a:rPr lang="en-US" dirty="0" err="1"/>
              <a:t>Seq.windowed</a:t>
            </a:r>
            <a:r>
              <a:rPr lang="en-US" dirty="0"/>
              <a:t> k</a:t>
            </a:r>
          </a:p>
          <a:p>
            <a:pPr marL="0" indent="0">
              <a:buNone/>
            </a:pPr>
            <a:r>
              <a:rPr lang="en-US" dirty="0"/>
              <a:t>		|&gt; </a:t>
            </a:r>
            <a:r>
              <a:rPr lang="en-US" dirty="0" err="1"/>
              <a:t>Seq.map</a:t>
            </a:r>
            <a:r>
              <a:rPr lang="en-US" dirty="0"/>
              <a:t>(fun c -&gt; new string(c))</a:t>
            </a:r>
          </a:p>
          <a:p>
            <a:pPr marL="0" indent="0">
              <a:buNone/>
            </a:pPr>
            <a:r>
              <a:rPr lang="en-US" dirty="0"/>
              <a:t>		|&gt; </a:t>
            </a:r>
            <a:r>
              <a:rPr lang="en-US" dirty="0" err="1"/>
              <a:t>Seq.countBy</a:t>
            </a:r>
            <a:r>
              <a:rPr lang="en-US" dirty="0"/>
              <a:t>(id)</a:t>
            </a:r>
          </a:p>
          <a:p>
            <a:pPr marL="0" indent="0">
              <a:buNone/>
            </a:pPr>
            <a:r>
              <a:rPr lang="en-US" dirty="0"/>
              <a:t>		|&gt; </a:t>
            </a:r>
            <a:r>
              <a:rPr lang="en-US" dirty="0" err="1"/>
              <a:t>Seq.sortByDescending</a:t>
            </a:r>
            <a:r>
              <a:rPr lang="en-US" dirty="0"/>
              <a:t>(fun (</a:t>
            </a:r>
            <a:r>
              <a:rPr lang="en-US" dirty="0" err="1"/>
              <a:t>s,c</a:t>
            </a:r>
            <a:r>
              <a:rPr lang="en-US" dirty="0"/>
              <a:t>) -&gt; c)</a:t>
            </a:r>
          </a:p>
          <a:p>
            <a:pPr marL="0" indent="0">
              <a:buNone/>
            </a:pPr>
            <a:r>
              <a:rPr lang="en-US" dirty="0"/>
              <a:t>	let </a:t>
            </a:r>
            <a:r>
              <a:rPr lang="en-US" dirty="0" err="1"/>
              <a:t>maxCount</a:t>
            </a:r>
            <a:r>
              <a:rPr lang="en-US" dirty="0"/>
              <a:t> = </a:t>
            </a:r>
            <a:r>
              <a:rPr lang="en-US" dirty="0" err="1"/>
              <a:t>patternCounts</a:t>
            </a:r>
            <a:r>
              <a:rPr lang="en-US" dirty="0"/>
              <a:t> |&gt; </a:t>
            </a:r>
            <a:r>
              <a:rPr lang="en-US" dirty="0" err="1"/>
              <a:t>Seq.head</a:t>
            </a:r>
            <a:r>
              <a:rPr lang="en-US" dirty="0"/>
              <a:t> |&gt; </a:t>
            </a:r>
            <a:r>
              <a:rPr lang="en-US" dirty="0" err="1"/>
              <a:t>snd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patternCounts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Seq.filter</a:t>
            </a:r>
            <a:r>
              <a:rPr lang="en-US" dirty="0"/>
              <a:t>(fun (</a:t>
            </a:r>
            <a:r>
              <a:rPr lang="en-US" dirty="0" err="1"/>
              <a:t>s,c</a:t>
            </a:r>
            <a:r>
              <a:rPr lang="en-US" dirty="0"/>
              <a:t>) -&gt; c = </a:t>
            </a:r>
            <a:r>
              <a:rPr lang="en-US" dirty="0" err="1"/>
              <a:t>maxCount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Seq.map</a:t>
            </a:r>
            <a:r>
              <a:rPr lang="en-US" dirty="0"/>
              <a:t>(fun (</a:t>
            </a:r>
            <a:r>
              <a:rPr lang="en-US" dirty="0" err="1"/>
              <a:t>s,c</a:t>
            </a:r>
            <a:r>
              <a:rPr lang="en-US" dirty="0"/>
              <a:t>) -&gt; 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787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5FDE-9C30-2C43-8D75-4B4FA0DA7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Compliment: Imperative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027F3-A4ED-9645-BDDD-96036478E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45376" cy="19361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err="1"/>
              <a:t>ReverseComplement</a:t>
            </a:r>
            <a:r>
              <a:rPr lang="en-US" sz="1800" dirty="0"/>
              <a:t>(</a:t>
            </a:r>
            <a:r>
              <a:rPr lang="en-US" sz="1800" i="1" dirty="0"/>
              <a:t>pattern</a:t>
            </a:r>
            <a:r>
              <a:rPr lang="en-US" sz="1800" dirty="0"/>
              <a:t>)</a:t>
            </a:r>
            <a:br>
              <a:rPr lang="en-US" sz="1800" dirty="0"/>
            </a:br>
            <a:r>
              <a:rPr lang="en-US" sz="1800" i="1" dirty="0"/>
              <a:t>pattern </a:t>
            </a:r>
            <a:r>
              <a:rPr lang="en-US" sz="1800" dirty="0"/>
              <a:t>← </a:t>
            </a:r>
            <a:r>
              <a:rPr lang="en-US" sz="1800" b="1" dirty="0"/>
              <a:t>Reverse</a:t>
            </a:r>
            <a:r>
              <a:rPr lang="en-US" sz="1800" dirty="0"/>
              <a:t>(</a:t>
            </a:r>
            <a:r>
              <a:rPr lang="en-US" sz="1800" i="1" dirty="0"/>
              <a:t>pattern</a:t>
            </a:r>
            <a:r>
              <a:rPr lang="en-US" sz="1800" dirty="0"/>
              <a:t>)</a:t>
            </a:r>
            <a:br>
              <a:rPr lang="en-US" sz="1800" dirty="0"/>
            </a:br>
            <a:r>
              <a:rPr lang="en-US" sz="1800" i="1" dirty="0"/>
              <a:t>pattern </a:t>
            </a:r>
            <a:r>
              <a:rPr lang="en-US" sz="1800" dirty="0"/>
              <a:t>← </a:t>
            </a:r>
            <a:r>
              <a:rPr lang="en-US" sz="1800" b="1" dirty="0"/>
              <a:t>Complement</a:t>
            </a:r>
            <a:r>
              <a:rPr lang="en-US" sz="1800" dirty="0"/>
              <a:t>(</a:t>
            </a:r>
            <a:r>
              <a:rPr lang="en-US" sz="1800" i="1" dirty="0"/>
              <a:t>pattern</a:t>
            </a:r>
            <a:r>
              <a:rPr lang="en-US" sz="1800" dirty="0"/>
              <a:t>)</a:t>
            </a:r>
            <a:br>
              <a:rPr lang="en-US" sz="1800" dirty="0"/>
            </a:br>
            <a:r>
              <a:rPr lang="en-US" sz="1800" b="1" dirty="0"/>
              <a:t>return </a:t>
            </a:r>
            <a:r>
              <a:rPr lang="en-US" sz="1800" i="1" dirty="0"/>
              <a:t>pattern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2A0B62-96E3-3F4B-BE2C-F8F7BD193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9644" y="1825625"/>
            <a:ext cx="2855353" cy="467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283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CC52B-4A05-3545-BE4E-3E0E25575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Complement: F#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EF3FB-E49D-004D-9476-DA026EF1E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314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type DNA = A | C | T | G</a:t>
            </a:r>
          </a:p>
          <a:p>
            <a:pPr marL="0" indent="0">
              <a:buNone/>
            </a:pPr>
            <a:br>
              <a:rPr lang="en-US" sz="2400" dirty="0"/>
            </a:br>
            <a:r>
              <a:rPr lang="en-US" sz="2400" dirty="0"/>
              <a:t>let </a:t>
            </a:r>
            <a:r>
              <a:rPr lang="en-US" sz="2400" dirty="0" err="1"/>
              <a:t>reverseCompliment</a:t>
            </a:r>
            <a:r>
              <a:rPr lang="en-US" sz="2400" dirty="0"/>
              <a:t> (</a:t>
            </a:r>
            <a:r>
              <a:rPr lang="en-US" sz="2400" dirty="0" err="1"/>
              <a:t>nuclotides</a:t>
            </a:r>
            <a:r>
              <a:rPr lang="en-US" sz="2400" dirty="0"/>
              <a:t>: DNA </a:t>
            </a:r>
            <a:r>
              <a:rPr lang="en-US" sz="2400" dirty="0" err="1"/>
              <a:t>seq</a:t>
            </a:r>
            <a:r>
              <a:rPr lang="en-US" sz="2400" dirty="0"/>
              <a:t>) =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/>
              <a:t>nuclotides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	|&gt; </a:t>
            </a:r>
            <a:r>
              <a:rPr lang="en-US" sz="2400" dirty="0" err="1"/>
              <a:t>PSeq.map</a:t>
            </a:r>
            <a:r>
              <a:rPr lang="en-US" sz="2400" dirty="0"/>
              <a:t>(fun x -&gt; match x with | A -&gt; T | C -&gt; G | T -&gt; A | G -&gt; C)</a:t>
            </a:r>
          </a:p>
          <a:p>
            <a:pPr marL="0" indent="0">
              <a:buNone/>
            </a:pPr>
            <a:r>
              <a:rPr lang="en-US" sz="2400" dirty="0"/>
              <a:t>	|&gt; </a:t>
            </a:r>
            <a:r>
              <a:rPr lang="en-US" sz="2400" dirty="0" err="1"/>
              <a:t>Seq.rev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92350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720AC-B8F3-E44B-AAE8-696272B6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Clumps: Imperative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4CD35-A00E-AE4E-9844-DCBFD9AC1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489" y="1690688"/>
            <a:ext cx="662747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/>
              <a:t>FindClumps</a:t>
            </a:r>
            <a:r>
              <a:rPr lang="en-US" sz="2400" dirty="0"/>
              <a:t>(</a:t>
            </a:r>
            <a:r>
              <a:rPr lang="en-US" sz="2400" i="1" dirty="0"/>
              <a:t>text</a:t>
            </a:r>
            <a:r>
              <a:rPr lang="en-US" sz="2400" dirty="0"/>
              <a:t>, </a:t>
            </a:r>
            <a:r>
              <a:rPr lang="en-US" sz="2400" i="1" dirty="0"/>
              <a:t>k</a:t>
            </a:r>
            <a:r>
              <a:rPr lang="en-US" sz="2400" dirty="0"/>
              <a:t>, </a:t>
            </a:r>
            <a:r>
              <a:rPr lang="en-US" sz="2400" i="1" dirty="0"/>
              <a:t>L</a:t>
            </a:r>
            <a:r>
              <a:rPr lang="en-US" sz="2400" dirty="0"/>
              <a:t>, </a:t>
            </a:r>
            <a:r>
              <a:rPr lang="en-US" sz="2400" i="1" dirty="0"/>
              <a:t>t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/>
              <a:t>patterns </a:t>
            </a:r>
            <a:r>
              <a:rPr lang="en-US" sz="2400" dirty="0"/>
              <a:t>← an array of strings of length 0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/>
              <a:t>n </a:t>
            </a:r>
            <a:r>
              <a:rPr lang="en-US" sz="2400" dirty="0"/>
              <a:t>← </a:t>
            </a:r>
            <a:r>
              <a:rPr lang="en-US" sz="2400" b="1" dirty="0" err="1"/>
              <a:t>len</a:t>
            </a:r>
            <a:r>
              <a:rPr lang="en-US" sz="2400" dirty="0"/>
              <a:t>(</a:t>
            </a:r>
            <a:r>
              <a:rPr lang="en-US" sz="2400" i="1" dirty="0"/>
              <a:t>text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b="1" dirty="0"/>
              <a:t>for </a:t>
            </a:r>
            <a:r>
              <a:rPr lang="en-US" sz="2400" dirty="0"/>
              <a:t>every integer </a:t>
            </a:r>
            <a:r>
              <a:rPr lang="en-US" sz="2400" i="1" dirty="0" err="1"/>
              <a:t>i</a:t>
            </a:r>
            <a:r>
              <a:rPr lang="en-US" sz="2400" i="1" dirty="0"/>
              <a:t> </a:t>
            </a:r>
            <a:r>
              <a:rPr lang="en-US" sz="2400" dirty="0"/>
              <a:t>between 0 and </a:t>
            </a:r>
            <a:r>
              <a:rPr lang="en-US" sz="2400" i="1" dirty="0"/>
              <a:t>n </a:t>
            </a:r>
            <a:r>
              <a:rPr lang="en-US" sz="2400" dirty="0"/>
              <a:t>− </a:t>
            </a:r>
            <a:r>
              <a:rPr lang="en-US" sz="2400" i="1" dirty="0"/>
              <a:t>L</a:t>
            </a:r>
            <a:br>
              <a:rPr lang="en-US" sz="2400" dirty="0"/>
            </a:br>
            <a:r>
              <a:rPr lang="en-US" sz="2400" dirty="0"/>
              <a:t>        </a:t>
            </a:r>
            <a:r>
              <a:rPr lang="en-US" sz="2400" i="1" dirty="0"/>
              <a:t>window </a:t>
            </a:r>
            <a:r>
              <a:rPr lang="en-US" sz="2400" dirty="0"/>
              <a:t>← </a:t>
            </a:r>
            <a:r>
              <a:rPr lang="en-US" sz="2400" i="1" dirty="0"/>
              <a:t>text</a:t>
            </a:r>
            <a:r>
              <a:rPr lang="en-US" sz="2400" dirty="0"/>
              <a:t>[</a:t>
            </a:r>
            <a:r>
              <a:rPr lang="en-US" sz="2400" i="1" dirty="0" err="1"/>
              <a:t>i</a:t>
            </a:r>
            <a:r>
              <a:rPr lang="en-US" sz="2400" dirty="0"/>
              <a:t>, </a:t>
            </a:r>
            <a:r>
              <a:rPr lang="en-US" sz="2400" i="1" dirty="0" err="1"/>
              <a:t>i</a:t>
            </a:r>
            <a:r>
              <a:rPr lang="en-US" sz="2400" i="1" dirty="0"/>
              <a:t> </a:t>
            </a:r>
            <a:r>
              <a:rPr lang="en-US" sz="2400" dirty="0"/>
              <a:t>+ </a:t>
            </a:r>
            <a:r>
              <a:rPr lang="en-US" sz="2400" i="1" dirty="0"/>
              <a:t>L</a:t>
            </a:r>
            <a:r>
              <a:rPr lang="en-US" sz="2400" dirty="0"/>
              <a:t>]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 err="1"/>
              <a:t>freqMap</a:t>
            </a:r>
            <a:r>
              <a:rPr lang="en-US" sz="2400" i="1" dirty="0"/>
              <a:t> </a:t>
            </a:r>
            <a:r>
              <a:rPr lang="en-US" sz="2400" dirty="0"/>
              <a:t>← </a:t>
            </a:r>
            <a:r>
              <a:rPr lang="en-US" sz="2400" b="1" dirty="0" err="1"/>
              <a:t>FrequencyTable</a:t>
            </a:r>
            <a:r>
              <a:rPr lang="en-US" sz="2400" dirty="0"/>
              <a:t>(</a:t>
            </a:r>
            <a:r>
              <a:rPr lang="en-US" sz="2400" i="1" dirty="0"/>
              <a:t>window</a:t>
            </a:r>
            <a:r>
              <a:rPr lang="en-US" sz="2400" dirty="0"/>
              <a:t>, </a:t>
            </a:r>
            <a:r>
              <a:rPr lang="en-US" sz="2400" i="1" dirty="0"/>
              <a:t>k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b="1" dirty="0"/>
              <a:t>for </a:t>
            </a:r>
            <a:r>
              <a:rPr lang="en-US" sz="2400" dirty="0"/>
              <a:t>every key </a:t>
            </a:r>
            <a:r>
              <a:rPr lang="en-US" sz="2400" i="1" dirty="0"/>
              <a:t>s </a:t>
            </a:r>
            <a:r>
              <a:rPr lang="en-US" sz="2400" dirty="0"/>
              <a:t>in </a:t>
            </a:r>
            <a:r>
              <a:rPr lang="en-US" sz="2400" i="1" dirty="0" err="1"/>
              <a:t>freqMap</a:t>
            </a:r>
            <a:br>
              <a:rPr lang="en-US" sz="2400" dirty="0"/>
            </a:br>
            <a:r>
              <a:rPr lang="en-US" sz="2400" dirty="0"/>
              <a:t>        </a:t>
            </a:r>
            <a:r>
              <a:rPr lang="en-US" sz="2400" b="1" dirty="0"/>
              <a:t>if </a:t>
            </a:r>
            <a:r>
              <a:rPr lang="en-US" sz="2400" i="1" dirty="0" err="1"/>
              <a:t>freqMap</a:t>
            </a:r>
            <a:r>
              <a:rPr lang="en-US" sz="2400" dirty="0"/>
              <a:t>[</a:t>
            </a:r>
            <a:r>
              <a:rPr lang="en-US" sz="2400" i="1" dirty="0"/>
              <a:t>s</a:t>
            </a:r>
            <a:r>
              <a:rPr lang="en-US" sz="2400" dirty="0"/>
              <a:t>] ≥ </a:t>
            </a:r>
            <a:r>
              <a:rPr lang="en-US" sz="2400" i="1" dirty="0"/>
              <a:t>t </a:t>
            </a:r>
            <a:r>
              <a:rPr lang="en-US" sz="2400" b="1" dirty="0"/>
              <a:t>and Contains</a:t>
            </a:r>
            <a:r>
              <a:rPr lang="en-US" sz="2400" dirty="0"/>
              <a:t>(</a:t>
            </a:r>
            <a:r>
              <a:rPr lang="en-US" sz="2400" i="1" dirty="0"/>
              <a:t>patterns</a:t>
            </a:r>
            <a:r>
              <a:rPr lang="en-US" sz="2400" dirty="0"/>
              <a:t>, </a:t>
            </a:r>
            <a:r>
              <a:rPr lang="en-US" sz="2400" i="1" dirty="0"/>
              <a:t>s</a:t>
            </a:r>
            <a:r>
              <a:rPr lang="en-US" sz="2400" dirty="0"/>
              <a:t>) = </a:t>
            </a:r>
            <a:r>
              <a:rPr lang="en-US" sz="2400" b="1" dirty="0"/>
              <a:t>false</a:t>
            </a:r>
            <a:br>
              <a:rPr lang="en-US" sz="2400" dirty="0"/>
            </a:br>
            <a:r>
              <a:rPr lang="en-US" sz="2400" dirty="0"/>
              <a:t>            </a:t>
            </a:r>
            <a:r>
              <a:rPr lang="en-US" sz="2400" i="1" dirty="0"/>
              <a:t>patterns </a:t>
            </a:r>
            <a:r>
              <a:rPr lang="en-US" sz="2400" dirty="0"/>
              <a:t>← </a:t>
            </a:r>
            <a:r>
              <a:rPr lang="en-US" sz="2400" b="1" dirty="0"/>
              <a:t>append</a:t>
            </a:r>
            <a:r>
              <a:rPr lang="en-US" sz="2400" dirty="0"/>
              <a:t>(</a:t>
            </a:r>
            <a:r>
              <a:rPr lang="en-US" sz="2400" i="1" dirty="0"/>
              <a:t>patterns</a:t>
            </a:r>
            <a:r>
              <a:rPr lang="en-US" sz="2400" dirty="0"/>
              <a:t>, </a:t>
            </a:r>
            <a:r>
              <a:rPr lang="en-US" sz="2400" i="1" dirty="0"/>
              <a:t>s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b="1" dirty="0"/>
              <a:t>return </a:t>
            </a:r>
            <a:r>
              <a:rPr lang="en-US" sz="2400" i="1" dirty="0"/>
              <a:t>patterns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974C7D-ECB9-6646-8FF0-324E3522A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604" y="1424470"/>
            <a:ext cx="1972809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835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74388-B53F-D74E-AA3F-EEA8584F2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Clumps: F#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4C96A-C307-6D4C-BA4E-3114C8D36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let </a:t>
            </a:r>
            <a:r>
              <a:rPr lang="en-US" dirty="0" err="1"/>
              <a:t>clumpFinding</a:t>
            </a:r>
            <a:r>
              <a:rPr lang="en-US" dirty="0"/>
              <a:t> (</a:t>
            </a:r>
            <a:r>
              <a:rPr lang="en-US" dirty="0" err="1"/>
              <a:t>genome:DNA</a:t>
            </a:r>
            <a:r>
              <a:rPr lang="en-US" dirty="0"/>
              <a:t> </a:t>
            </a:r>
            <a:r>
              <a:rPr lang="en-US" dirty="0" err="1"/>
              <a:t>seq</a:t>
            </a:r>
            <a:r>
              <a:rPr lang="en-US" dirty="0"/>
              <a:t>) (pattern: DNA </a:t>
            </a:r>
            <a:r>
              <a:rPr lang="en-US" dirty="0" err="1"/>
              <a:t>seq</a:t>
            </a:r>
            <a:r>
              <a:rPr lang="en-US" dirty="0"/>
              <a:t>) (</a:t>
            </a:r>
            <a:r>
              <a:rPr lang="en-US" dirty="0" err="1"/>
              <a:t>oriSize</a:t>
            </a:r>
            <a:r>
              <a:rPr lang="en-US" dirty="0"/>
              <a:t>: </a:t>
            </a:r>
            <a:r>
              <a:rPr lang="en-US" dirty="0" err="1"/>
              <a:t>int</a:t>
            </a:r>
            <a:r>
              <a:rPr lang="en-US" dirty="0"/>
              <a:t>) =</a:t>
            </a:r>
          </a:p>
          <a:p>
            <a:pPr marL="0" indent="0">
              <a:buNone/>
            </a:pPr>
            <a:r>
              <a:rPr lang="en-US" dirty="0"/>
              <a:t>    let </a:t>
            </a:r>
            <a:r>
              <a:rPr lang="en-US" dirty="0" err="1"/>
              <a:t>patternCount</a:t>
            </a:r>
            <a:r>
              <a:rPr lang="en-US" dirty="0"/>
              <a:t> (</a:t>
            </a:r>
            <a:r>
              <a:rPr lang="en-US" dirty="0" err="1"/>
              <a:t>nuclotides</a:t>
            </a:r>
            <a:r>
              <a:rPr lang="en-US" dirty="0"/>
              <a:t>: DNA </a:t>
            </a:r>
            <a:r>
              <a:rPr lang="en-US" dirty="0" err="1"/>
              <a:t>seq</a:t>
            </a:r>
            <a:r>
              <a:rPr lang="en-US" dirty="0"/>
              <a:t>) (pattern: DNA </a:t>
            </a:r>
            <a:r>
              <a:rPr lang="en-US" dirty="0" err="1"/>
              <a:t>seq</a:t>
            </a:r>
            <a:r>
              <a:rPr lang="en-US" dirty="0"/>
              <a:t>) =</a:t>
            </a:r>
          </a:p>
          <a:p>
            <a:pPr marL="0" indent="0">
              <a:buNone/>
            </a:pPr>
            <a:r>
              <a:rPr lang="en-US" dirty="0"/>
              <a:t>        let </a:t>
            </a:r>
            <a:r>
              <a:rPr lang="en-US" dirty="0" err="1"/>
              <a:t>patternSize</a:t>
            </a:r>
            <a:r>
              <a:rPr lang="en-US" dirty="0"/>
              <a:t> = pattern |&gt; </a:t>
            </a:r>
            <a:r>
              <a:rPr lang="en-US" dirty="0" err="1"/>
              <a:t>Seq.length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</a:t>
            </a:r>
            <a:r>
              <a:rPr lang="en-US" dirty="0" err="1"/>
              <a:t>nuclotides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|&gt; </a:t>
            </a:r>
            <a:r>
              <a:rPr lang="en-US" dirty="0" err="1"/>
              <a:t>Seq.windowed</a:t>
            </a:r>
            <a:r>
              <a:rPr lang="en-US" dirty="0"/>
              <a:t> </a:t>
            </a:r>
            <a:r>
              <a:rPr lang="en-US" dirty="0" err="1"/>
              <a:t>patternSize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|&gt; </a:t>
            </a:r>
            <a:r>
              <a:rPr lang="en-US" dirty="0" err="1"/>
              <a:t>Seq.map</a:t>
            </a:r>
            <a:r>
              <a:rPr lang="en-US" dirty="0"/>
              <a:t>(fun c -&gt; c |&gt; </a:t>
            </a:r>
            <a:r>
              <a:rPr lang="en-US" dirty="0" err="1"/>
              <a:t>Array.toSeq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     |&gt; </a:t>
            </a:r>
            <a:r>
              <a:rPr lang="en-US" dirty="0" err="1"/>
              <a:t>Seq.filter</a:t>
            </a:r>
            <a:r>
              <a:rPr lang="en-US" dirty="0"/>
              <a:t>(fun c -&gt; c = pattern)</a:t>
            </a:r>
          </a:p>
          <a:p>
            <a:pPr marL="0" indent="0">
              <a:buNone/>
            </a:pPr>
            <a:r>
              <a:rPr lang="en-US" dirty="0"/>
              <a:t>         |&gt; </a:t>
            </a:r>
            <a:r>
              <a:rPr lang="en-US" dirty="0" err="1"/>
              <a:t>Seq.length</a:t>
            </a:r>
            <a:endParaRPr lang="en-US" dirty="0"/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    genome</a:t>
            </a:r>
          </a:p>
          <a:p>
            <a:pPr marL="0" indent="0">
              <a:buNone/>
            </a:pPr>
            <a:r>
              <a:rPr lang="en-US" dirty="0"/>
              <a:t>    |&gt; </a:t>
            </a:r>
            <a:r>
              <a:rPr lang="en-US" dirty="0" err="1"/>
              <a:t>Seq.windowed</a:t>
            </a:r>
            <a:r>
              <a:rPr lang="en-US" dirty="0"/>
              <a:t> </a:t>
            </a:r>
            <a:r>
              <a:rPr lang="en-US" dirty="0" err="1"/>
              <a:t>oriSize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|&gt; </a:t>
            </a:r>
            <a:r>
              <a:rPr lang="en-US" dirty="0" err="1"/>
              <a:t>PSeq.mapi</a:t>
            </a:r>
            <a:r>
              <a:rPr lang="en-US" dirty="0"/>
              <a:t>(fun </a:t>
            </a:r>
            <a:r>
              <a:rPr lang="en-US" dirty="0" err="1"/>
              <a:t>idx</a:t>
            </a:r>
            <a:r>
              <a:rPr lang="en-US" dirty="0"/>
              <a:t> c-&gt; </a:t>
            </a:r>
            <a:r>
              <a:rPr lang="en-US" dirty="0" err="1"/>
              <a:t>idx</a:t>
            </a:r>
            <a:r>
              <a:rPr lang="en-US" dirty="0"/>
              <a:t>, </a:t>
            </a:r>
            <a:r>
              <a:rPr lang="en-US" dirty="0" err="1"/>
              <a:t>patternCount</a:t>
            </a:r>
            <a:r>
              <a:rPr lang="en-US" dirty="0"/>
              <a:t> c pattern)</a:t>
            </a:r>
          </a:p>
          <a:p>
            <a:pPr marL="0" indent="0">
              <a:buNone/>
            </a:pPr>
            <a:r>
              <a:rPr lang="en-US" dirty="0"/>
              <a:t>    |&gt; </a:t>
            </a:r>
            <a:r>
              <a:rPr lang="en-US" dirty="0" err="1"/>
              <a:t>Seq.sortByDescending</a:t>
            </a:r>
            <a:r>
              <a:rPr lang="en-US" dirty="0"/>
              <a:t>(fun (</a:t>
            </a:r>
            <a:r>
              <a:rPr lang="en-US" dirty="0" err="1"/>
              <a:t>i,c</a:t>
            </a:r>
            <a:r>
              <a:rPr lang="en-US" dirty="0"/>
              <a:t>) -&gt; c)</a:t>
            </a:r>
          </a:p>
        </p:txBody>
      </p:sp>
    </p:spTree>
    <p:extLst>
      <p:ext uri="{BB962C8B-B14F-4D97-AF65-F5344CB8AC3E}">
        <p14:creationId xmlns:p14="http://schemas.microsoft.com/office/powerpoint/2010/main" val="32296050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13FAE-0C48-A349-B4BB-24652BC58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F# Better?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298FA-1D91-9C42-A8BF-80B565BC5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417707"/>
          </a:xfrm>
        </p:spPr>
        <p:txBody>
          <a:bodyPr/>
          <a:lstStyle/>
          <a:p>
            <a:r>
              <a:rPr lang="en-US" dirty="0"/>
              <a:t>Clarity </a:t>
            </a:r>
          </a:p>
          <a:p>
            <a:pPr lvl="1"/>
            <a:r>
              <a:rPr lang="en-US" dirty="0"/>
              <a:t>High noise to signal</a:t>
            </a:r>
          </a:p>
          <a:p>
            <a:pPr lvl="1"/>
            <a:r>
              <a:rPr lang="en-US" dirty="0"/>
              <a:t>Speaking in the domain language</a:t>
            </a:r>
          </a:p>
          <a:p>
            <a:r>
              <a:rPr lang="en-US" dirty="0"/>
              <a:t>Error Reduction</a:t>
            </a:r>
          </a:p>
          <a:p>
            <a:pPr lvl="1"/>
            <a:r>
              <a:rPr lang="en-US" dirty="0"/>
              <a:t>Type system</a:t>
            </a:r>
          </a:p>
          <a:p>
            <a:r>
              <a:rPr lang="en-US" dirty="0"/>
              <a:t>Reproducibility</a:t>
            </a:r>
          </a:p>
          <a:p>
            <a:pPr lvl="1"/>
            <a:r>
              <a:rPr lang="en-US" dirty="0"/>
              <a:t>immutability</a:t>
            </a:r>
          </a:p>
        </p:txBody>
      </p:sp>
    </p:spTree>
    <p:extLst>
      <p:ext uri="{BB962C8B-B14F-4D97-AF65-F5344CB8AC3E}">
        <p14:creationId xmlns:p14="http://schemas.microsoft.com/office/powerpoint/2010/main" val="1733065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58536-FA10-AA41-88BE-2AF75682A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29ACD-D8F2-B74E-90FC-6D20570EE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021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C92A1-3E3B-2142-B964-3C6297A5F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7B0F9-8682-E944-805E-FC99DB22A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and I and Why can I talk about Bioinformatics?</a:t>
            </a:r>
          </a:p>
          <a:p>
            <a:r>
              <a:rPr lang="en-US" dirty="0"/>
              <a:t>A quick primer on DNA Replication</a:t>
            </a:r>
          </a:p>
          <a:p>
            <a:r>
              <a:rPr lang="en-US" dirty="0"/>
              <a:t>A quick primer on the Ori Location problem</a:t>
            </a:r>
          </a:p>
          <a:p>
            <a:r>
              <a:rPr lang="en-US" dirty="0"/>
              <a:t>Imperative versus Functional code to solve the problem</a:t>
            </a:r>
          </a:p>
          <a:p>
            <a:r>
              <a:rPr lang="en-US" dirty="0"/>
              <a:t>Considerations and Implications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96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7CC23-034F-134E-832E-1BE19135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Bioinformatics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53AD0-6297-EE4C-AB62-F10D73B01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45512" cy="4351338"/>
          </a:xfrm>
        </p:spPr>
        <p:txBody>
          <a:bodyPr/>
          <a:lstStyle/>
          <a:p>
            <a:r>
              <a:rPr lang="en-US" dirty="0"/>
              <a:t>Doing F# for about 7-8 years</a:t>
            </a:r>
          </a:p>
          <a:p>
            <a:r>
              <a:rPr lang="en-US" dirty="0"/>
              <a:t>Use it daily in my job as a tech lead of a natural language processing area</a:t>
            </a:r>
          </a:p>
          <a:p>
            <a:r>
              <a:rPr lang="en-US" dirty="0"/>
              <a:t>Recently moved to Denver and I have time to shift my career into bioinformatics</a:t>
            </a:r>
          </a:p>
          <a:p>
            <a:pPr lvl="1"/>
            <a:r>
              <a:rPr lang="en-US" dirty="0"/>
              <a:t>Taking biology classes at </a:t>
            </a:r>
            <a:r>
              <a:rPr lang="en-US" dirty="0" err="1"/>
              <a:t>CUBoulder</a:t>
            </a:r>
            <a:endParaRPr lang="en-US" dirty="0"/>
          </a:p>
          <a:p>
            <a:pPr lvl="1"/>
            <a:r>
              <a:rPr lang="en-US" dirty="0"/>
              <a:t>Taking biohacking classes on line</a:t>
            </a:r>
          </a:p>
          <a:p>
            <a:pPr lvl="1"/>
            <a:r>
              <a:rPr lang="en-US" dirty="0"/>
              <a:t>Taking Coursera classes</a:t>
            </a:r>
          </a:p>
          <a:p>
            <a:pPr lvl="1"/>
            <a:r>
              <a:rPr lang="en-US" dirty="0"/>
              <a:t>Applying to graduate program(s)</a:t>
            </a:r>
          </a:p>
          <a:p>
            <a:pPr lvl="1"/>
            <a:r>
              <a:rPr lang="en-US" dirty="0"/>
              <a:t>Trying to build a community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26D515-AF67-7841-BADC-7261B6F4A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712" y="2400976"/>
            <a:ext cx="3313112" cy="234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79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10AA7-624C-A141-BA46-0CEEFF490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DNA Replication In &lt;5 Minutes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BFE889-6E9F-1445-827E-346FFB6FC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8812192" cy="478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579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A59C5-9DDD-8E43-A8AF-2E18E3531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Origin Of Replication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3CCE7-8F40-3449-AB17-FB42439C4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326348" cy="3311454"/>
          </a:xfrm>
        </p:spPr>
        <p:txBody>
          <a:bodyPr/>
          <a:lstStyle/>
          <a:p>
            <a:r>
              <a:rPr lang="en-US" dirty="0" err="1"/>
              <a:t>Compeau</a:t>
            </a:r>
            <a:r>
              <a:rPr lang="en-US" dirty="0"/>
              <a:t> and </a:t>
            </a:r>
            <a:r>
              <a:rPr lang="en-US" dirty="0" err="1"/>
              <a:t>Pevzner’s</a:t>
            </a:r>
            <a:r>
              <a:rPr lang="en-US" dirty="0"/>
              <a:t> seminal book on Bioinformatics</a:t>
            </a:r>
          </a:p>
          <a:p>
            <a:r>
              <a:rPr lang="en-US" dirty="0"/>
              <a:t>There is a section in DNA where the replication split happens – but where?  And why is it important?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13AA30-29DF-7F44-AFC4-7ADB89F59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9220" y="1825625"/>
            <a:ext cx="2223679" cy="286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17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8572E-1CAC-0B40-8C20-91828DE46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Origin Of Replication (Ori)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EA322-6BC4-A549-A344-AB3E27EAD3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1578"/>
            <a:ext cx="10515600" cy="5240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ACTACGGATGCAGTCGATA</a:t>
            </a:r>
            <a:r>
              <a:rPr lang="en-US" dirty="0">
                <a:solidFill>
                  <a:srgbClr val="FF0000"/>
                </a:solidFill>
              </a:rPr>
              <a:t>ORIHERE</a:t>
            </a:r>
            <a:r>
              <a:rPr lang="en-US" dirty="0"/>
              <a:t>ACGCGTTAAACTACGCGGATTACCTGA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5B4F83D-87A0-EA41-9705-E5BD1FEA63CD}"/>
              </a:ext>
            </a:extLst>
          </p:cNvPr>
          <p:cNvSpPr txBox="1">
            <a:spLocks/>
          </p:cNvSpPr>
          <p:nvPr/>
        </p:nvSpPr>
        <p:spPr>
          <a:xfrm>
            <a:off x="838200" y="2731658"/>
            <a:ext cx="10515600" cy="524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ACTACGGATGCAGTCGATACTGCAAACGCGTTAAACTACTGCGGATTACCTGA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5556DF-49A1-5343-A83D-8B454BC95069}"/>
              </a:ext>
            </a:extLst>
          </p:cNvPr>
          <p:cNvSpPr txBox="1"/>
          <p:nvPr/>
        </p:nvSpPr>
        <p:spPr>
          <a:xfrm>
            <a:off x="1145894" y="5984111"/>
            <a:ext cx="3426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BP/1.1M BP ~ </a:t>
            </a:r>
            <a:r>
              <a:rPr lang="en-US" i="1" dirty="0"/>
              <a:t>Vibrio </a:t>
            </a:r>
            <a:r>
              <a:rPr lang="en-US" i="1" dirty="0" err="1"/>
              <a:t>Cholerie</a:t>
            </a:r>
            <a:endParaRPr lang="en-US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3F7948-0D1E-8A4E-81BE-9C0B45494163}"/>
              </a:ext>
            </a:extLst>
          </p:cNvPr>
          <p:cNvSpPr txBox="1"/>
          <p:nvPr/>
        </p:nvSpPr>
        <p:spPr>
          <a:xfrm>
            <a:off x="8044405" y="5984111"/>
            <a:ext cx="3426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BP/4.0B BP ~ </a:t>
            </a:r>
            <a:r>
              <a:rPr lang="en-US" i="1" dirty="0"/>
              <a:t>Homo </a:t>
            </a:r>
            <a:r>
              <a:rPr lang="en-US" i="1" dirty="0" err="1"/>
              <a:t>Sapien</a:t>
            </a:r>
            <a:endParaRPr lang="en-US" i="1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6CAE937-A2C9-D343-9309-5EE0A70DE8C7}"/>
              </a:ext>
            </a:extLst>
          </p:cNvPr>
          <p:cNvSpPr txBox="1">
            <a:spLocks/>
          </p:cNvSpPr>
          <p:nvPr/>
        </p:nvSpPr>
        <p:spPr>
          <a:xfrm>
            <a:off x="838200" y="3494120"/>
            <a:ext cx="10515600" cy="524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trike="sngStrike" dirty="0"/>
              <a:t>ACTACGGATGCAGTCGATA</a:t>
            </a:r>
            <a:r>
              <a:rPr lang="en-US" dirty="0"/>
              <a:t>CTGCAAACGCGTTAAACTACTGCGGATTACCTGA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FA9C434-E9E9-064E-BD04-A8752E8A8B02}"/>
              </a:ext>
            </a:extLst>
          </p:cNvPr>
          <p:cNvSpPr txBox="1">
            <a:spLocks/>
          </p:cNvSpPr>
          <p:nvPr/>
        </p:nvSpPr>
        <p:spPr>
          <a:xfrm>
            <a:off x="838200" y="4157085"/>
            <a:ext cx="10515600" cy="524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ACTACGGATGCAGTCGATA</a:t>
            </a:r>
            <a:r>
              <a:rPr lang="en-US" strike="sngStrike" dirty="0"/>
              <a:t>CTGCAAACGCGTTAAA</a:t>
            </a:r>
            <a:r>
              <a:rPr lang="en-US" dirty="0"/>
              <a:t>CTACTGCGGATTACCTGA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DC04BE3-9E29-CB41-9D16-88670945CB4B}"/>
              </a:ext>
            </a:extLst>
          </p:cNvPr>
          <p:cNvSpPr txBox="1">
            <a:spLocks/>
          </p:cNvSpPr>
          <p:nvPr/>
        </p:nvSpPr>
        <p:spPr>
          <a:xfrm>
            <a:off x="838200" y="4820050"/>
            <a:ext cx="10515600" cy="524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ACTACGGATGCAGTCGATACTGCAAACGCGTTAAA</a:t>
            </a:r>
            <a:r>
              <a:rPr lang="en-US" strike="sngStrike" dirty="0"/>
              <a:t>CTACTGCGGATTACCTGA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92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/>
      <p:bldP spid="12" grpId="0"/>
      <p:bldP spid="13" grpId="0"/>
      <p:bldP spid="14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2F2CC-B261-9046-A554-24A43C37D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The Known Ori Give Clues To Unknown?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93F309-19C4-5D42-B344-D4C4BEC929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87707" y="3366530"/>
            <a:ext cx="4381737" cy="244114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951AC6B-36C8-924B-9FB5-819A15C3AC6D}"/>
              </a:ext>
            </a:extLst>
          </p:cNvPr>
          <p:cNvSpPr/>
          <p:nvPr/>
        </p:nvSpPr>
        <p:spPr>
          <a:xfrm>
            <a:off x="987707" y="1570039"/>
            <a:ext cx="92674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53‡‡†305))6*;4826)4‡.)4‡);80 6*;48†8¶60))85;1‡(;:‡*8†83(88) 5*†;46(;88*96*?;8)*‡(;485);5*† 2:*‡(;4956*2(5*-4)8¶8*;40692 85);)6†8)4‡‡;1(‡9;48081;8:8‡1 ;48†85;4)485†528806*81(‡9;48 ;(88;4(‡?34;48)4‡;161;:188;‡?;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1627C5-0A27-A043-9FAA-E985371B6197}"/>
              </a:ext>
            </a:extLst>
          </p:cNvPr>
          <p:cNvSpPr/>
          <p:nvPr/>
        </p:nvSpPr>
        <p:spPr>
          <a:xfrm>
            <a:off x="987707" y="1570039"/>
            <a:ext cx="92674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53‡‡†305))6*;4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26)4‡.)4‡);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0 6*;4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†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¶60))85;1‡(;:‡*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†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3(</a:t>
            </a:r>
            <a:r>
              <a:rPr lang="en-US" dirty="0">
                <a:solidFill>
                  <a:srgbClr val="FF0000"/>
                </a:solidFill>
              </a:rPr>
              <a:t>88</a:t>
            </a:r>
            <a:r>
              <a:rPr lang="en-US" dirty="0"/>
              <a:t>) 5*†;46(;</a:t>
            </a:r>
            <a:r>
              <a:rPr lang="en-US" dirty="0">
                <a:solidFill>
                  <a:srgbClr val="FF0000"/>
                </a:solidFill>
              </a:rPr>
              <a:t>88</a:t>
            </a:r>
            <a:r>
              <a:rPr lang="en-US" dirty="0"/>
              <a:t>*96*?;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)*‡(;4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5);5*† 2:*‡(;4956*2(5*-4)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¶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*;40692 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5);)6†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)4‡‡;1(‡9;4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0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1;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: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‡1 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†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5;4)4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5†52</a:t>
            </a:r>
            <a:r>
              <a:rPr lang="en-US" dirty="0">
                <a:solidFill>
                  <a:srgbClr val="FF0000"/>
                </a:solidFill>
              </a:rPr>
              <a:t>88</a:t>
            </a:r>
            <a:r>
              <a:rPr lang="en-US" dirty="0"/>
              <a:t>06*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1(‡9;4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 ;(</a:t>
            </a:r>
            <a:r>
              <a:rPr lang="en-US" dirty="0">
                <a:solidFill>
                  <a:srgbClr val="FF0000"/>
                </a:solidFill>
              </a:rPr>
              <a:t>88</a:t>
            </a:r>
            <a:r>
              <a:rPr lang="en-US" dirty="0"/>
              <a:t>;4(‡?34;4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)4‡;161;:1</a:t>
            </a:r>
            <a:r>
              <a:rPr lang="en-US" dirty="0">
                <a:solidFill>
                  <a:srgbClr val="FF0000"/>
                </a:solidFill>
              </a:rPr>
              <a:t>88</a:t>
            </a:r>
            <a:r>
              <a:rPr lang="en-US" dirty="0"/>
              <a:t>;‡?;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294ABD-247F-DE44-B2B3-39240708A7DD}"/>
              </a:ext>
            </a:extLst>
          </p:cNvPr>
          <p:cNvSpPr/>
          <p:nvPr/>
        </p:nvSpPr>
        <p:spPr>
          <a:xfrm>
            <a:off x="987707" y="1570039"/>
            <a:ext cx="92674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53‡‡†305))6*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26)4‡.)4‡);80 6*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†8¶60))85;1‡(;:‡*8†83(88) 5*†;46(;88*96*?;8)*‡(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5);5*† 2:*‡(;4956*2(5*-4)8¶8*;40692 85);)6†8)4‡‡;1(‡9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081;8:8‡1 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†85;4)485†528806*81(‡9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 ;(88;4(‡?34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)4‡;161;:188;‡?;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D94B83-674B-1D49-8650-91E499E97BB5}"/>
              </a:ext>
            </a:extLst>
          </p:cNvPr>
          <p:cNvSpPr/>
          <p:nvPr/>
        </p:nvSpPr>
        <p:spPr>
          <a:xfrm>
            <a:off x="5621439" y="3222352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tcaatgatcaacgtaagcttctaagcatgatcaaggtgctcacacagtttatccacaacctgagtggatgacatcaagataggtcgttgtatctccttcctctcgtactctcatgaccacggaaagatgatcaagagaggatgatttcttggccatatcgcaatgaatacttgtgacttgtgcttccaattgacatcttcagcgccatattgcgctggccaaggtgacggagcgggattacgaaagcatgatcatggctgttgttctgtttatcttgttttgactgagacttgttaggatagacggtttttcatcactgactagccaaagccttactctgcctgacatcgaccgtaaattgataatgaatttacatgcttccgcgacgatttacctcttgatcatcgatccgattgaagatcttcaattgttaattctcttgcctcgactcatagccatgatgagctcttgatcatgtttccttaaccctctattttttacggaagaatgatcaagctgctgctcttgatcatcgtttc</a:t>
            </a:r>
          </a:p>
        </p:txBody>
      </p:sp>
    </p:spTree>
    <p:extLst>
      <p:ext uri="{BB962C8B-B14F-4D97-AF65-F5344CB8AC3E}">
        <p14:creationId xmlns:p14="http://schemas.microsoft.com/office/powerpoint/2010/main" val="2507465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65D3-7BE7-6A4E-A29A-3B524AAD9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313670" cy="1325563"/>
          </a:xfrm>
        </p:spPr>
        <p:txBody>
          <a:bodyPr/>
          <a:lstStyle/>
          <a:p>
            <a:r>
              <a:rPr lang="en-US" dirty="0"/>
              <a:t>Word Count!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F7806-C327-5240-9F39-E01771698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442" y="5026968"/>
            <a:ext cx="3856709" cy="58076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“NLP has it easy”  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EF86C8-EF86-FF45-92E4-C84B8A495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4978" y="764231"/>
            <a:ext cx="7289800" cy="37973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F4020F6-46B8-D647-B89B-3ADBB3FCA4B6}"/>
              </a:ext>
            </a:extLst>
          </p:cNvPr>
          <p:cNvGrpSpPr/>
          <p:nvPr/>
        </p:nvGrpSpPr>
        <p:grpSpPr>
          <a:xfrm>
            <a:off x="4878860" y="5012377"/>
            <a:ext cx="4763109" cy="531344"/>
            <a:chOff x="838200" y="5354537"/>
            <a:chExt cx="4763109" cy="53134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2E7DA54-668E-234A-9DE5-06A1EE67C35B}"/>
                </a:ext>
              </a:extLst>
            </p:cNvPr>
            <p:cNvSpPr/>
            <p:nvPr/>
          </p:nvSpPr>
          <p:spPr>
            <a:xfrm>
              <a:off x="838200" y="5354537"/>
              <a:ext cx="403636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/>
                <a:t>“</a:t>
              </a:r>
              <a:r>
                <a:rPr lang="en-US" sz="2800" dirty="0" err="1"/>
                <a:t>bioinformaticshasithard</a:t>
              </a:r>
              <a:r>
                <a:rPr lang="en-US" sz="2800" dirty="0"/>
                <a:t>”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333C2E-AB18-AA42-AE06-524174E51657}"/>
                </a:ext>
              </a:extLst>
            </p:cNvPr>
            <p:cNvSpPr txBox="1"/>
            <p:nvPr/>
          </p:nvSpPr>
          <p:spPr>
            <a:xfrm>
              <a:off x="4965346" y="5362661"/>
              <a:ext cx="6359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4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84991D-E916-E946-B8AF-FAF8D827F8DE}"/>
              </a:ext>
            </a:extLst>
          </p:cNvPr>
          <p:cNvGrpSpPr/>
          <p:nvPr/>
        </p:nvGrpSpPr>
        <p:grpSpPr>
          <a:xfrm>
            <a:off x="4878860" y="5986443"/>
            <a:ext cx="5081091" cy="523220"/>
            <a:chOff x="795442" y="6151550"/>
            <a:chExt cx="5081091" cy="52322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84B10C3-F299-8045-BE36-C3531CD9A2A5}"/>
                </a:ext>
              </a:extLst>
            </p:cNvPr>
            <p:cNvSpPr/>
            <p:nvPr/>
          </p:nvSpPr>
          <p:spPr>
            <a:xfrm>
              <a:off x="795442" y="6151550"/>
              <a:ext cx="444512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/>
                <a:t>“bio inform </a:t>
              </a:r>
              <a:r>
                <a:rPr lang="en-US" sz="2800" dirty="0" err="1"/>
                <a:t>atics</a:t>
              </a:r>
              <a:r>
                <a:rPr lang="en-US" sz="2800" dirty="0"/>
                <a:t> ha sit hard”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B3C750C-2C0B-BB47-B528-602425A9946E}"/>
                </a:ext>
              </a:extLst>
            </p:cNvPr>
            <p:cNvSpPr txBox="1"/>
            <p:nvPr/>
          </p:nvSpPr>
          <p:spPr>
            <a:xfrm>
              <a:off x="5240570" y="6151550"/>
              <a:ext cx="6359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1061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6DF09-3009-5F4A-BD5E-E9BEBA132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02DCD-5FBD-5C43-9311-FDCB6601E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25099"/>
          </a:xfrm>
        </p:spPr>
        <p:txBody>
          <a:bodyPr/>
          <a:lstStyle/>
          <a:p>
            <a:r>
              <a:rPr lang="en-US" dirty="0"/>
              <a:t>“Words” =  “Tokens” = “K-Mer”</a:t>
            </a:r>
          </a:p>
          <a:p>
            <a:r>
              <a:rPr lang="en-US" dirty="0"/>
              <a:t>Given a sequence of nucleotides and a k-</a:t>
            </a:r>
            <a:r>
              <a:rPr lang="en-US" dirty="0" err="1"/>
              <a:t>mer</a:t>
            </a:r>
            <a:r>
              <a:rPr lang="en-US" dirty="0"/>
              <a:t> of length n, what is the most frequent subsequence?</a:t>
            </a:r>
          </a:p>
          <a:p>
            <a:r>
              <a:rPr lang="en-US" dirty="0"/>
              <a:t>For example, given “AAAATG” and k=2, “AA” is most frequent with a count of three.  (Classic windowing problem).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663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1319</Words>
  <Application>Microsoft Macintosh PowerPoint</Application>
  <PresentationFormat>Widescreen</PresentationFormat>
  <Paragraphs>131</Paragraphs>
  <Slides>19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Bioinformatic Algorithms Using F#</vt:lpstr>
      <vt:lpstr>Agenda</vt:lpstr>
      <vt:lpstr>Bioinformatics Background</vt:lpstr>
      <vt:lpstr>DNA Replication In &lt;5 Minutes</vt:lpstr>
      <vt:lpstr>The Origin Of Replication Problem</vt:lpstr>
      <vt:lpstr>Finding The Origin Of Replication (Ori)</vt:lpstr>
      <vt:lpstr>Can The Known Ori Give Clues To Unknown?</vt:lpstr>
      <vt:lpstr>Word Count!</vt:lpstr>
      <vt:lpstr>Pattern Count</vt:lpstr>
      <vt:lpstr>Pattern Count: Imperative Way</vt:lpstr>
      <vt:lpstr>Pattern Count: Functional Way</vt:lpstr>
      <vt:lpstr>Frequent Words: Imperative Way</vt:lpstr>
      <vt:lpstr>Frequent Words: Functional Way</vt:lpstr>
      <vt:lpstr>Reverse Compliment: Imperative Way</vt:lpstr>
      <vt:lpstr>Reverse Complement: F# Way</vt:lpstr>
      <vt:lpstr>Finding Clumps: Imperative Way</vt:lpstr>
      <vt:lpstr>Finding Clumps: F# Way</vt:lpstr>
      <vt:lpstr>Why is F# Better?</vt:lpstr>
      <vt:lpstr>Wrap Up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Bioinformatic Algorithms Using F#</dc:title>
  <dc:creator>Microsoft Office User</dc:creator>
  <cp:lastModifiedBy>Microsoft Office User</cp:lastModifiedBy>
  <cp:revision>48</cp:revision>
  <dcterms:created xsi:type="dcterms:W3CDTF">2020-10-11T01:53:56Z</dcterms:created>
  <dcterms:modified xsi:type="dcterms:W3CDTF">2020-10-18T01:12:11Z</dcterms:modified>
</cp:coreProperties>
</file>

<file path=docProps/thumbnail.jpeg>
</file>